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1" r:id="rId4"/>
    <p:sldId id="273" r:id="rId5"/>
    <p:sldId id="283" r:id="rId6"/>
    <p:sldId id="277" r:id="rId7"/>
    <p:sldId id="278" r:id="rId8"/>
    <p:sldId id="263" r:id="rId9"/>
    <p:sldId id="284" r:id="rId10"/>
    <p:sldId id="279" r:id="rId11"/>
    <p:sldId id="265" r:id="rId12"/>
    <p:sldId id="280" r:id="rId13"/>
    <p:sldId id="270" r:id="rId14"/>
    <p:sldId id="281" r:id="rId15"/>
    <p:sldId id="271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2019-20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ТНР</c:v>
                </c:pt>
                <c:pt idx="1">
                  <c:v>ЗПР</c:v>
                </c:pt>
                <c:pt idx="2">
                  <c:v>ИН</c:v>
                </c:pt>
                <c:pt idx="3">
                  <c:v>Сл. Дефект</c:v>
                </c:pt>
                <c:pt idx="4">
                  <c:v>РАС</c:v>
                </c:pt>
                <c:pt idx="5">
                  <c:v>ФФНР</c:v>
                </c:pt>
                <c:pt idx="6">
                  <c:v>ФНР</c:v>
                </c:pt>
                <c:pt idx="7">
                  <c:v>Норма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839</c:v>
                </c:pt>
                <c:pt idx="1">
                  <c:v>109</c:v>
                </c:pt>
                <c:pt idx="2">
                  <c:v>16</c:v>
                </c:pt>
                <c:pt idx="3">
                  <c:v>6</c:v>
                </c:pt>
                <c:pt idx="4">
                  <c:v>2</c:v>
                </c:pt>
                <c:pt idx="5">
                  <c:v>88</c:v>
                </c:pt>
                <c:pt idx="6">
                  <c:v>56</c:v>
                </c:pt>
                <c:pt idx="7">
                  <c:v>299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44-4E8B-986E-6235C61D4C1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2020-21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ТНР</c:v>
                </c:pt>
                <c:pt idx="1">
                  <c:v>ЗПР</c:v>
                </c:pt>
                <c:pt idx="2">
                  <c:v>ИН</c:v>
                </c:pt>
                <c:pt idx="3">
                  <c:v>Сл. Дефект</c:v>
                </c:pt>
                <c:pt idx="4">
                  <c:v>РАС</c:v>
                </c:pt>
                <c:pt idx="5">
                  <c:v>ФФНР</c:v>
                </c:pt>
                <c:pt idx="6">
                  <c:v>ФНР</c:v>
                </c:pt>
                <c:pt idx="7">
                  <c:v>Норма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1237</c:v>
                </c:pt>
                <c:pt idx="1">
                  <c:v>140</c:v>
                </c:pt>
                <c:pt idx="2">
                  <c:v>20</c:v>
                </c:pt>
                <c:pt idx="3">
                  <c:v>8</c:v>
                </c:pt>
                <c:pt idx="4">
                  <c:v>1</c:v>
                </c:pt>
                <c:pt idx="5">
                  <c:v>137</c:v>
                </c:pt>
                <c:pt idx="6">
                  <c:v>110</c:v>
                </c:pt>
                <c:pt idx="7">
                  <c:v>361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544-4E8B-986E-6235C61D4C1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2021-22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ТНР</c:v>
                </c:pt>
                <c:pt idx="1">
                  <c:v>ЗПР</c:v>
                </c:pt>
                <c:pt idx="2">
                  <c:v>ИН</c:v>
                </c:pt>
                <c:pt idx="3">
                  <c:v>Сл. Дефект</c:v>
                </c:pt>
                <c:pt idx="4">
                  <c:v>РАС</c:v>
                </c:pt>
                <c:pt idx="5">
                  <c:v>ФФНР</c:v>
                </c:pt>
                <c:pt idx="6">
                  <c:v>ФНР</c:v>
                </c:pt>
                <c:pt idx="7">
                  <c:v>Норма</c:v>
                </c:pt>
              </c:strCache>
            </c:strRef>
          </c:cat>
          <c:val>
            <c:numRef>
              <c:f>Лист1!$D$2:$D$9</c:f>
              <c:numCache>
                <c:formatCode>General</c:formatCode>
                <c:ptCount val="8"/>
                <c:pt idx="0">
                  <c:v>1054</c:v>
                </c:pt>
                <c:pt idx="1">
                  <c:v>114</c:v>
                </c:pt>
                <c:pt idx="2">
                  <c:v>36</c:v>
                </c:pt>
                <c:pt idx="3">
                  <c:v>7</c:v>
                </c:pt>
                <c:pt idx="4">
                  <c:v>9</c:v>
                </c:pt>
                <c:pt idx="5">
                  <c:v>64</c:v>
                </c:pt>
                <c:pt idx="6">
                  <c:v>86</c:v>
                </c:pt>
                <c:pt idx="7">
                  <c:v>153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544-4E8B-986E-6235C61D4C1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176398336"/>
        <c:axId val="176399872"/>
      </c:barChart>
      <c:catAx>
        <c:axId val="1763983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6399872"/>
        <c:crosses val="autoZero"/>
        <c:auto val="1"/>
        <c:lblAlgn val="ctr"/>
        <c:lblOffset val="100"/>
        <c:noMultiLvlLbl val="0"/>
      </c:catAx>
      <c:valAx>
        <c:axId val="17639987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76398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49D3309-FB5F-4371-97B7-33D7FFE04B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CE0EFD-F020-42B5-9D9E-99FC43111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5CE5AD2-92E0-48F9-A44B-34538CEE78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68698AC-1F65-4F86-BB26-1816BF336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59583-7489-4193-B835-FF69BB42DECD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B80337-0C76-48E5-BD7E-12F8B2E3B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9A9B08F-217A-42F8-9139-D3FA8A5D5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F17C6-6A3C-4596-8574-544E8821EF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174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EF4299-E865-4BC1-ABEE-EBF4BD368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B0D69E7-E834-480B-89E9-2367A2154E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F53DDCE-143C-4D2F-B3EF-F788B5204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59583-7489-4193-B835-FF69BB42DECD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565FDF-176C-451B-B18D-80BE5F053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B47DD8-CA59-464C-A504-6AD6E3F1D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F17C6-6A3C-4596-8574-544E8821EF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924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77AC521-08FB-4505-ACF8-E86A1EFE49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73BA98B-3C67-4A6E-A6D2-1ED6FF992D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CBDA9C-9268-4BF3-B43E-AB0A7673D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59583-7489-4193-B835-FF69BB42DECD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C7AB7B-6EC7-499C-9A59-9A4EB67C8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214AFD8-74B7-46E1-A95E-10B16DC3C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F17C6-6A3C-4596-8574-544E8821EF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7921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FD5DA9-E882-42FE-A49E-B49CE42D0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FE1B8A1-060C-40A6-9B3E-1E7515BE25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6DE875-1C69-4768-9F18-6BEB89A98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59583-7489-4193-B835-FF69BB42DECD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3C8FB6D-4771-4733-B8D7-1B403173F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87A3C66-59E5-4E43-816D-F824BFF0A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F17C6-6A3C-4596-8574-544E8821EF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2103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323A6A-E3F2-44D7-B677-B3C74B60C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C228BED-674E-4EA4-90DB-BD2DE09450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766689-F681-4DE9-8CF0-98F658755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59583-7489-4193-B835-FF69BB42DECD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D7E08E7-A96E-4026-802E-C123B661F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38144E-E165-4324-B375-C6E68B971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F17C6-6A3C-4596-8574-544E8821EF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8448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23CF1D-A1DD-4BAE-82ED-99551F490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F44CE7B-3BEE-4B4D-924A-F7EAF8B150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A2A49DA-3C7A-479E-8DE5-328575A1E2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A4BC1A3-9E00-4904-8F1C-022822429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59583-7489-4193-B835-FF69BB42DECD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9B9FBAE-AF5C-4489-95D4-035ABF84E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164045F-11FB-43C8-A0FE-87A59F15F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F17C6-6A3C-4596-8574-544E8821EF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004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1E4CC8-F93D-4EA4-8069-D7CC1A4C2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D0AC2A1-4F31-4FC1-BC9C-B4A4BE87E5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69F0B81-BD6D-4772-A25A-744F53DAA4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9B7A9A8-1670-4D22-A3D2-0F87FE2D5B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3711E92-E5FA-48A2-85E4-F97922F680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D8F0AA6-E0A4-4CD5-BCAA-31EDE4469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59583-7489-4193-B835-FF69BB42DECD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1253ECC-8E3A-4990-B38D-39EDBAD31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AD3A1AD-CCC7-41A7-9C26-A0FF84089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F17C6-6A3C-4596-8574-544E8821EF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4318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2B85F5-7D5F-42DF-88B3-1E31C92B1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11EC1E8-AA33-4BC0-B66B-FD94BFF6D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59583-7489-4193-B835-FF69BB42DECD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C0070AD-545F-4A52-9FD6-C3A1AE939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10B37E4-9193-4CE0-BC99-223802C2E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F17C6-6A3C-4596-8574-544E8821EF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268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E977721-BCED-4272-BFD5-016BE73D5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59583-7489-4193-B835-FF69BB42DECD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3E075F1-B0A1-4B7F-845A-00970A9DB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8056F16-E3BA-4799-A5FE-3F03CDBA7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F17C6-6A3C-4596-8574-544E8821EF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675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33AD51-C120-4980-9808-8F1EA7408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13EF98-649B-4ED0-AAAB-D9DAA8B86E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CB6544F-8444-4E6D-B8A7-24E03BD2EA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F16CEEB-AAE1-4843-865A-373CF483B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59583-7489-4193-B835-FF69BB42DECD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B891E46-AA87-4656-81EA-FEBCC6AFC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CECBFB6-BA63-4F1A-A8B6-B319CF369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F17C6-6A3C-4596-8574-544E8821EF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5908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24FEC6-C90B-41C4-8561-F6F2BF22E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8FADBB8-9AF7-4D48-8BE4-C8F7ECB15A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51EFD8B-6258-4C6B-8992-F77C365B0B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BFCE8A7-E214-4FBF-8112-5DB8851AA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59583-7489-4193-B835-FF69BB42DECD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61880DC-8EF9-4C2C-A23C-6A2AD0603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9C04F86-E220-48D6-83B8-5CA59D38E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F17C6-6A3C-4596-8574-544E8821EF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773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85C92AA-8093-4039-8EAA-7173550C775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3D3D00-E3E3-4B1F-993B-DB3368F13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1B851B4-86CD-44E4-82BF-2291418ADC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EDF3415-4600-4C26-B663-FA116AD31E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A59583-7489-4193-B835-FF69BB42DECD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A753825-75E0-4A00-9DA9-0E859030C1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C601F6-BFF4-476A-9105-B4BBF603B6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9F17C6-6A3C-4596-8574-544E8821EF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2469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A468B6-B08D-4AF1-A7B3-DD35F3E69F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0761" y="592428"/>
            <a:ext cx="11243256" cy="4198512"/>
          </a:xfrm>
        </p:spPr>
        <p:txBody>
          <a:bodyPr>
            <a:normAutofit/>
          </a:bodyPr>
          <a:lstStyle/>
          <a:p>
            <a:r>
              <a:rPr lang="ru-RU" sz="4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entury Gothic" panose="020B0502020202020204" pitchFamily="34" charset="0"/>
              </a:rPr>
              <a:t>Кинезиология</a:t>
            </a:r>
            <a:r>
              <a:rPr lang="ru-RU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entury Gothic" panose="020B0502020202020204" pitchFamily="34" charset="0"/>
              </a:rPr>
              <a:t>. Совершенствование речевой функции, познавательной и эмоционально-волевой сфер у детей  с ограниченными возможностями здоровья старшего дошкольного возраста.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F62829B-A604-4136-AF64-5BAFE6BFA9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30343" y="4121239"/>
            <a:ext cx="5293218" cy="2627289"/>
          </a:xfrm>
        </p:spPr>
        <p:txBody>
          <a:bodyPr>
            <a:normAutofit fontScale="47500" lnSpcReduction="20000"/>
          </a:bodyPr>
          <a:lstStyle/>
          <a:p>
            <a:pPr algn="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dirty="0">
              <a:latin typeface="Century Gothic (Заголовки)"/>
              <a:cs typeface="Times New Roman" panose="02020603050405020304" pitchFamily="18" charset="0"/>
            </a:endParaRPr>
          </a:p>
          <a:p>
            <a:pPr algn="r"/>
            <a:r>
              <a:rPr lang="ru-RU" sz="3500" dirty="0">
                <a:latin typeface="Century Gothic (Заголовки)"/>
                <a:cs typeface="Times New Roman" panose="02020603050405020304" pitchFamily="18" charset="0"/>
              </a:rPr>
              <a:t>Составили:</a:t>
            </a:r>
          </a:p>
          <a:p>
            <a:pPr algn="r"/>
            <a:r>
              <a:rPr lang="ru-RU" sz="3500" dirty="0">
                <a:latin typeface="Century Gothic (Заголовки)"/>
                <a:cs typeface="Times New Roman" panose="02020603050405020304" pitchFamily="18" charset="0"/>
              </a:rPr>
              <a:t>учитель-логопед Ю.А. </a:t>
            </a:r>
            <a:r>
              <a:rPr lang="ru-RU" sz="3500" dirty="0" err="1">
                <a:latin typeface="Century Gothic (Заголовки)"/>
                <a:cs typeface="Times New Roman" panose="02020603050405020304" pitchFamily="18" charset="0"/>
              </a:rPr>
              <a:t>Подлеснова</a:t>
            </a:r>
            <a:endParaRPr lang="ru-RU" sz="3500" dirty="0">
              <a:latin typeface="Century Gothic (Заголовки)"/>
              <a:cs typeface="Times New Roman" panose="02020603050405020304" pitchFamily="18" charset="0"/>
            </a:endParaRPr>
          </a:p>
          <a:p>
            <a:pPr algn="r"/>
            <a:r>
              <a:rPr lang="ru-RU" sz="3500" dirty="0">
                <a:latin typeface="Century Gothic (Заголовки)"/>
                <a:cs typeface="Times New Roman" panose="02020603050405020304" pitchFamily="18" charset="0"/>
              </a:rPr>
              <a:t>учитель-дефектолог Ю.Н. Карпычева</a:t>
            </a:r>
          </a:p>
          <a:p>
            <a:pPr algn="r"/>
            <a:r>
              <a:rPr lang="ru-RU" sz="3500" dirty="0">
                <a:latin typeface="Century Gothic (Заголовки)"/>
                <a:cs typeface="Times New Roman" panose="02020603050405020304" pitchFamily="18" charset="0"/>
              </a:rPr>
              <a:t>педагог-психолог Е.Г. Галкина</a:t>
            </a:r>
            <a:br>
              <a:rPr lang="ru-RU" sz="3500" dirty="0">
                <a:latin typeface="Century Gothic (Заголовки)"/>
              </a:rPr>
            </a:br>
            <a:r>
              <a:rPr lang="ru-RU" b="1" dirty="0"/>
              <a:t> 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99553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F33B5F-51AD-452C-A771-E96DE0FE9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583" y="283336"/>
            <a:ext cx="9774008" cy="811368"/>
          </a:xfrm>
        </p:spPr>
        <p:txBody>
          <a:bodyPr>
            <a:normAutofit/>
          </a:bodyPr>
          <a:lstStyle/>
          <a:p>
            <a:pPr algn="ctr"/>
            <a:r>
              <a:rPr lang="ru-RU" b="1" dirty="0" err="1">
                <a:latin typeface="Century Gothic (Заголовки)"/>
              </a:rPr>
              <a:t>Кинезиологические</a:t>
            </a:r>
            <a:r>
              <a:rPr lang="ru-RU" b="1" dirty="0">
                <a:latin typeface="Century Gothic (Заголовки)"/>
              </a:rPr>
              <a:t> упражнения</a:t>
            </a:r>
          </a:p>
        </p:txBody>
      </p:sp>
      <p:grpSp>
        <p:nvGrpSpPr>
          <p:cNvPr id="9" name="Group 7">
            <a:extLst>
              <a:ext uri="{FF2B5EF4-FFF2-40B4-BE49-F238E27FC236}">
                <a16:creationId xmlns:a16="http://schemas.microsoft.com/office/drawing/2014/main" id="{E0456577-D079-480D-99B1-A1660AF3D41C}"/>
              </a:ext>
            </a:extLst>
          </p:cNvPr>
          <p:cNvGrpSpPr>
            <a:grpSpLocks/>
          </p:cNvGrpSpPr>
          <p:nvPr/>
        </p:nvGrpSpPr>
        <p:grpSpPr bwMode="auto">
          <a:xfrm>
            <a:off x="3617976" y="1879170"/>
            <a:ext cx="1708150" cy="506413"/>
            <a:chOff x="1296" y="2044"/>
            <a:chExt cx="1076" cy="319"/>
          </a:xfrm>
        </p:grpSpPr>
        <p:sp>
          <p:nvSpPr>
            <p:cNvPr id="12" name="Text Box 10">
              <a:extLst>
                <a:ext uri="{FF2B5EF4-FFF2-40B4-BE49-F238E27FC236}">
                  <a16:creationId xmlns:a16="http://schemas.microsoft.com/office/drawing/2014/main" id="{872D0262-7CF3-4D79-AE01-FC92B08DDD7F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256" y="2072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3" name="Text Box 11">
              <a:extLst>
                <a:ext uri="{FF2B5EF4-FFF2-40B4-BE49-F238E27FC236}">
                  <a16:creationId xmlns:a16="http://schemas.microsoft.com/office/drawing/2014/main" id="{5CFF4BAE-0CC8-46EF-96D6-9BCCF371CFD6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2044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552" y="1236370"/>
            <a:ext cx="4468969" cy="531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708" y="1223494"/>
            <a:ext cx="4584878" cy="5249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89899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F33B5F-51AD-452C-A771-E96DE0FE9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975" y="394490"/>
            <a:ext cx="10520469" cy="64869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>
                <a:latin typeface="Century Gothic (Заголовки)"/>
              </a:rPr>
              <a:t>Кинезиологические</a:t>
            </a:r>
            <a:r>
              <a:rPr lang="ru-RU" b="1" dirty="0">
                <a:latin typeface="Century Gothic (Заголовки)"/>
              </a:rPr>
              <a:t> упражнения</a:t>
            </a:r>
          </a:p>
        </p:txBody>
      </p:sp>
      <p:grpSp>
        <p:nvGrpSpPr>
          <p:cNvPr id="9" name="Group 7">
            <a:extLst>
              <a:ext uri="{FF2B5EF4-FFF2-40B4-BE49-F238E27FC236}">
                <a16:creationId xmlns:a16="http://schemas.microsoft.com/office/drawing/2014/main" id="{E0456577-D079-480D-99B1-A1660AF3D41C}"/>
              </a:ext>
            </a:extLst>
          </p:cNvPr>
          <p:cNvGrpSpPr>
            <a:grpSpLocks/>
          </p:cNvGrpSpPr>
          <p:nvPr/>
        </p:nvGrpSpPr>
        <p:grpSpPr bwMode="auto">
          <a:xfrm>
            <a:off x="3617976" y="1879170"/>
            <a:ext cx="1708150" cy="506413"/>
            <a:chOff x="1296" y="2044"/>
            <a:chExt cx="1076" cy="319"/>
          </a:xfrm>
        </p:grpSpPr>
        <p:sp>
          <p:nvSpPr>
            <p:cNvPr id="12" name="Text Box 10">
              <a:extLst>
                <a:ext uri="{FF2B5EF4-FFF2-40B4-BE49-F238E27FC236}">
                  <a16:creationId xmlns:a16="http://schemas.microsoft.com/office/drawing/2014/main" id="{872D0262-7CF3-4D79-AE01-FC92B08DDD7F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256" y="2072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3" name="Text Box 11">
              <a:extLst>
                <a:ext uri="{FF2B5EF4-FFF2-40B4-BE49-F238E27FC236}">
                  <a16:creationId xmlns:a16="http://schemas.microsoft.com/office/drawing/2014/main" id="{5CFF4BAE-0CC8-46EF-96D6-9BCCF371CFD6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2044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660" y="1221376"/>
            <a:ext cx="4211391" cy="551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759" y="1223494"/>
            <a:ext cx="4390025" cy="5512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30711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F33B5F-51AD-452C-A771-E96DE0FE9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1521" y="394490"/>
            <a:ext cx="10365923" cy="700214"/>
          </a:xfrm>
        </p:spPr>
        <p:txBody>
          <a:bodyPr>
            <a:normAutofit/>
          </a:bodyPr>
          <a:lstStyle/>
          <a:p>
            <a:pPr algn="ctr"/>
            <a:r>
              <a:rPr lang="ru-RU" b="1" dirty="0" err="1">
                <a:latin typeface="Century Gothic (Заголовки)"/>
              </a:rPr>
              <a:t>Кинезиологические</a:t>
            </a:r>
            <a:r>
              <a:rPr lang="ru-RU" b="1" dirty="0">
                <a:latin typeface="Century Gothic (Заголовки)"/>
              </a:rPr>
              <a:t> упражнения</a:t>
            </a:r>
          </a:p>
        </p:txBody>
      </p:sp>
      <p:grpSp>
        <p:nvGrpSpPr>
          <p:cNvPr id="9" name="Group 7">
            <a:extLst>
              <a:ext uri="{FF2B5EF4-FFF2-40B4-BE49-F238E27FC236}">
                <a16:creationId xmlns:a16="http://schemas.microsoft.com/office/drawing/2014/main" id="{E0456577-D079-480D-99B1-A1660AF3D41C}"/>
              </a:ext>
            </a:extLst>
          </p:cNvPr>
          <p:cNvGrpSpPr>
            <a:grpSpLocks/>
          </p:cNvGrpSpPr>
          <p:nvPr/>
        </p:nvGrpSpPr>
        <p:grpSpPr bwMode="auto">
          <a:xfrm>
            <a:off x="3617976" y="1879170"/>
            <a:ext cx="1708150" cy="506413"/>
            <a:chOff x="1296" y="2044"/>
            <a:chExt cx="1076" cy="319"/>
          </a:xfrm>
        </p:grpSpPr>
        <p:sp>
          <p:nvSpPr>
            <p:cNvPr id="12" name="Text Box 10">
              <a:extLst>
                <a:ext uri="{FF2B5EF4-FFF2-40B4-BE49-F238E27FC236}">
                  <a16:creationId xmlns:a16="http://schemas.microsoft.com/office/drawing/2014/main" id="{872D0262-7CF3-4D79-AE01-FC92B08DDD7F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256" y="2072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3" name="Text Box 11">
              <a:extLst>
                <a:ext uri="{FF2B5EF4-FFF2-40B4-BE49-F238E27FC236}">
                  <a16:creationId xmlns:a16="http://schemas.microsoft.com/office/drawing/2014/main" id="{5CFF4BAE-0CC8-46EF-96D6-9BCCF371CFD6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2044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pic>
        <p:nvPicPr>
          <p:cNvPr id="410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714" y="1081825"/>
            <a:ext cx="5867039" cy="577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6054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F33B5F-51AD-452C-A771-E96DE0FE9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406" y="720223"/>
            <a:ext cx="10464341" cy="927966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latin typeface="Century Gothic (Заголовки)"/>
              </a:rPr>
              <a:t>Система оценки достижений</a:t>
            </a:r>
          </a:p>
        </p:txBody>
      </p:sp>
      <p:grpSp>
        <p:nvGrpSpPr>
          <p:cNvPr id="9" name="Group 7">
            <a:extLst>
              <a:ext uri="{FF2B5EF4-FFF2-40B4-BE49-F238E27FC236}">
                <a16:creationId xmlns:a16="http://schemas.microsoft.com/office/drawing/2014/main" id="{E0456577-D079-480D-99B1-A1660AF3D41C}"/>
              </a:ext>
            </a:extLst>
          </p:cNvPr>
          <p:cNvGrpSpPr>
            <a:grpSpLocks/>
          </p:cNvGrpSpPr>
          <p:nvPr/>
        </p:nvGrpSpPr>
        <p:grpSpPr bwMode="auto">
          <a:xfrm>
            <a:off x="3617976" y="1879170"/>
            <a:ext cx="1708150" cy="506413"/>
            <a:chOff x="1296" y="2044"/>
            <a:chExt cx="1076" cy="319"/>
          </a:xfrm>
        </p:grpSpPr>
        <p:sp>
          <p:nvSpPr>
            <p:cNvPr id="12" name="Text Box 10">
              <a:extLst>
                <a:ext uri="{FF2B5EF4-FFF2-40B4-BE49-F238E27FC236}">
                  <a16:creationId xmlns:a16="http://schemas.microsoft.com/office/drawing/2014/main" id="{872D0262-7CF3-4D79-AE01-FC92B08DDD7F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256" y="2072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3" name="Text Box 11">
              <a:extLst>
                <a:ext uri="{FF2B5EF4-FFF2-40B4-BE49-F238E27FC236}">
                  <a16:creationId xmlns:a16="http://schemas.microsoft.com/office/drawing/2014/main" id="{5CFF4BAE-0CC8-46EF-96D6-9BCCF371CFD6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2044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8" name="Объект 2">
            <a:extLst>
              <a:ext uri="{FF2B5EF4-FFF2-40B4-BE49-F238E27FC236}">
                <a16:creationId xmlns:a16="http://schemas.microsoft.com/office/drawing/2014/main" id="{3CC198E9-A16A-43FA-A4AA-FC5DD103CD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896" y="2154601"/>
            <a:ext cx="11400181" cy="388843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>
                <a:latin typeface="Century Gothic (Заголовки)"/>
              </a:rPr>
              <a:t>Оценка достижений результатов обучения проводится </a:t>
            </a:r>
            <a:r>
              <a:rPr lang="ru-RU" u="sng" dirty="0">
                <a:latin typeface="Century Gothic (Заголовки)"/>
              </a:rPr>
              <a:t>педагогом-психологом</a:t>
            </a:r>
            <a:r>
              <a:rPr lang="ru-RU" dirty="0">
                <a:latin typeface="Century Gothic (Заголовки)"/>
              </a:rPr>
              <a:t>, и состоит из анализа данных включённого наблюдения, качественной оценки выполненных заданий, результатов диагностического обследования детей и анкетирования родителей (законных представителей)</a:t>
            </a:r>
          </a:p>
        </p:txBody>
      </p:sp>
    </p:spTree>
    <p:extLst>
      <p:ext uri="{BB962C8B-B14F-4D97-AF65-F5344CB8AC3E}">
        <p14:creationId xmlns:p14="http://schemas.microsoft.com/office/powerpoint/2010/main" val="42303471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F33B5F-51AD-452C-A771-E96DE0FE9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406" y="720223"/>
            <a:ext cx="10464341" cy="927966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latin typeface="Century Gothic (Заголовки)"/>
              </a:rPr>
              <a:t>Результаты работы</a:t>
            </a:r>
          </a:p>
        </p:txBody>
      </p:sp>
      <p:grpSp>
        <p:nvGrpSpPr>
          <p:cNvPr id="9" name="Group 7">
            <a:extLst>
              <a:ext uri="{FF2B5EF4-FFF2-40B4-BE49-F238E27FC236}">
                <a16:creationId xmlns:a16="http://schemas.microsoft.com/office/drawing/2014/main" id="{E0456577-D079-480D-99B1-A1660AF3D41C}"/>
              </a:ext>
            </a:extLst>
          </p:cNvPr>
          <p:cNvGrpSpPr>
            <a:grpSpLocks/>
          </p:cNvGrpSpPr>
          <p:nvPr/>
        </p:nvGrpSpPr>
        <p:grpSpPr bwMode="auto">
          <a:xfrm>
            <a:off x="3617976" y="1879170"/>
            <a:ext cx="1708150" cy="506413"/>
            <a:chOff x="1296" y="2044"/>
            <a:chExt cx="1076" cy="319"/>
          </a:xfrm>
        </p:grpSpPr>
        <p:sp>
          <p:nvSpPr>
            <p:cNvPr id="12" name="Text Box 10">
              <a:extLst>
                <a:ext uri="{FF2B5EF4-FFF2-40B4-BE49-F238E27FC236}">
                  <a16:creationId xmlns:a16="http://schemas.microsoft.com/office/drawing/2014/main" id="{872D0262-7CF3-4D79-AE01-FC92B08DDD7F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256" y="2072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3" name="Text Box 11">
              <a:extLst>
                <a:ext uri="{FF2B5EF4-FFF2-40B4-BE49-F238E27FC236}">
                  <a16:creationId xmlns:a16="http://schemas.microsoft.com/office/drawing/2014/main" id="{5CFF4BAE-0CC8-46EF-96D6-9BCCF371CFD6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2044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8" name="Объект 2">
            <a:extLst>
              <a:ext uri="{FF2B5EF4-FFF2-40B4-BE49-F238E27FC236}">
                <a16:creationId xmlns:a16="http://schemas.microsoft.com/office/drawing/2014/main" id="{3CC198E9-A16A-43FA-A4AA-FC5DD103CD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322" y="1923620"/>
            <a:ext cx="11261035" cy="452971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>
                <a:latin typeface="Century Gothic" panose="020B0502020202020204" pitchFamily="34" charset="0"/>
              </a:rPr>
              <a:t>В результате успешного освоения </a:t>
            </a:r>
            <a:r>
              <a:rPr lang="ru-RU" b="1" dirty="0" err="1">
                <a:latin typeface="Century Gothic" panose="020B0502020202020204" pitchFamily="34" charset="0"/>
              </a:rPr>
              <a:t>кинезиологических</a:t>
            </a:r>
            <a:r>
              <a:rPr lang="ru-RU" b="1" dirty="0">
                <a:latin typeface="Century Gothic" panose="020B0502020202020204" pitchFamily="34" charset="0"/>
              </a:rPr>
              <a:t> упражнений</a:t>
            </a:r>
            <a:r>
              <a:rPr lang="ru-RU" dirty="0">
                <a:latin typeface="Century Gothic" panose="020B0502020202020204" pitchFamily="34" charset="0"/>
              </a:rPr>
              <a:t> у ребёнка повышается устойчивость и концентрация внимания, уровень познавательных процессов, стабилизируется психоэмоциональное состояние, расширяется словарный запас и вариативность использования грамматических категорий, улучшается координация движений, нормализуется деятельность артикуляторного аппарата. </a:t>
            </a:r>
          </a:p>
          <a:p>
            <a:pPr marL="0" indent="0" algn="just">
              <a:buNone/>
            </a:pPr>
            <a:endParaRPr lang="ru-RU" dirty="0">
              <a:latin typeface="Century Gothic (Заголовки)"/>
            </a:endParaRPr>
          </a:p>
        </p:txBody>
      </p:sp>
    </p:spTree>
    <p:extLst>
      <p:ext uri="{BB962C8B-B14F-4D97-AF65-F5344CB8AC3E}">
        <p14:creationId xmlns:p14="http://schemas.microsoft.com/office/powerpoint/2010/main" val="14856914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7">
            <a:extLst>
              <a:ext uri="{FF2B5EF4-FFF2-40B4-BE49-F238E27FC236}">
                <a16:creationId xmlns:a16="http://schemas.microsoft.com/office/drawing/2014/main" id="{E0456577-D079-480D-99B1-A1660AF3D41C}"/>
              </a:ext>
            </a:extLst>
          </p:cNvPr>
          <p:cNvGrpSpPr>
            <a:grpSpLocks/>
          </p:cNvGrpSpPr>
          <p:nvPr/>
        </p:nvGrpSpPr>
        <p:grpSpPr bwMode="auto">
          <a:xfrm>
            <a:off x="3617976" y="1879170"/>
            <a:ext cx="1708150" cy="506413"/>
            <a:chOff x="1296" y="2044"/>
            <a:chExt cx="1076" cy="319"/>
          </a:xfrm>
        </p:grpSpPr>
        <p:sp>
          <p:nvSpPr>
            <p:cNvPr id="12" name="Text Box 10">
              <a:extLst>
                <a:ext uri="{FF2B5EF4-FFF2-40B4-BE49-F238E27FC236}">
                  <a16:creationId xmlns:a16="http://schemas.microsoft.com/office/drawing/2014/main" id="{872D0262-7CF3-4D79-AE01-FC92B08DDD7F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256" y="2072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3" name="Text Box 11">
              <a:extLst>
                <a:ext uri="{FF2B5EF4-FFF2-40B4-BE49-F238E27FC236}">
                  <a16:creationId xmlns:a16="http://schemas.microsoft.com/office/drawing/2014/main" id="{5CFF4BAE-0CC8-46EF-96D6-9BCCF371CFD6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2044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043D41EA-E283-4B5B-91D7-B49402CCF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1649"/>
            <a:ext cx="10515600" cy="3364637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latin typeface="Century Gothic (Заголовки)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346078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7">
            <a:extLst>
              <a:ext uri="{FF2B5EF4-FFF2-40B4-BE49-F238E27FC236}">
                <a16:creationId xmlns:a16="http://schemas.microsoft.com/office/drawing/2014/main" id="{E0456577-D079-480D-99B1-A1660AF3D41C}"/>
              </a:ext>
            </a:extLst>
          </p:cNvPr>
          <p:cNvGrpSpPr>
            <a:grpSpLocks/>
          </p:cNvGrpSpPr>
          <p:nvPr/>
        </p:nvGrpSpPr>
        <p:grpSpPr bwMode="auto">
          <a:xfrm>
            <a:off x="3617976" y="1879170"/>
            <a:ext cx="1708150" cy="506413"/>
            <a:chOff x="1296" y="2044"/>
            <a:chExt cx="1076" cy="319"/>
          </a:xfrm>
        </p:grpSpPr>
        <p:sp>
          <p:nvSpPr>
            <p:cNvPr id="12" name="Text Box 10">
              <a:extLst>
                <a:ext uri="{FF2B5EF4-FFF2-40B4-BE49-F238E27FC236}">
                  <a16:creationId xmlns:a16="http://schemas.microsoft.com/office/drawing/2014/main" id="{872D0262-7CF3-4D79-AE01-FC92B08DDD7F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256" y="2072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3" name="Text Box 11">
              <a:extLst>
                <a:ext uri="{FF2B5EF4-FFF2-40B4-BE49-F238E27FC236}">
                  <a16:creationId xmlns:a16="http://schemas.microsoft.com/office/drawing/2014/main" id="{5CFF4BAE-0CC8-46EF-96D6-9BCCF371CFD6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2044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3056176-4FAD-48C6-ABA4-9A3B611B36AB}"/>
              </a:ext>
            </a:extLst>
          </p:cNvPr>
          <p:cNvSpPr/>
          <p:nvPr/>
        </p:nvSpPr>
        <p:spPr>
          <a:xfrm>
            <a:off x="759040" y="1146966"/>
            <a:ext cx="10673919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u="sng" dirty="0">
                <a:latin typeface="Century Gothic" panose="020B0502020202020204" pitchFamily="34" charset="0"/>
              </a:rPr>
              <a:t>Кинезиология</a:t>
            </a:r>
            <a:r>
              <a:rPr lang="ru-RU" sz="3600" dirty="0">
                <a:latin typeface="Century Gothic" panose="020B0502020202020204" pitchFamily="34" charset="0"/>
              </a:rPr>
              <a:t> – наука о развитии умственных способностей и физического здоровья через определённые двигательные упражнения. Эти упражнения позволяют сформировать новые нейронные связи и улучшить межполушарное взаимодействие, которое является основой развития интеллекта.</a:t>
            </a:r>
          </a:p>
          <a:p>
            <a:endParaRPr lang="ru-RU" sz="3600" dirty="0"/>
          </a:p>
          <a:p>
            <a:br>
              <a:rPr lang="ru-RU" sz="4000" dirty="0"/>
            </a:b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6505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F33B5F-51AD-452C-A771-E96DE0FE9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171" y="696570"/>
            <a:ext cx="10357808" cy="927966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latin typeface="Century Gothic (Заголовки)"/>
              </a:rPr>
              <a:t>Задачи </a:t>
            </a:r>
            <a:r>
              <a:rPr lang="ru-RU" b="1" dirty="0" err="1">
                <a:latin typeface="Century Gothic (Заголовки)"/>
              </a:rPr>
              <a:t>кинезиологии</a:t>
            </a:r>
            <a:r>
              <a:rPr lang="ru-RU" b="1" dirty="0">
                <a:latin typeface="Century Gothic (Заголовки)"/>
              </a:rPr>
              <a:t>:</a:t>
            </a:r>
            <a:endParaRPr lang="ru-RU" dirty="0"/>
          </a:p>
        </p:txBody>
      </p:sp>
      <p:grpSp>
        <p:nvGrpSpPr>
          <p:cNvPr id="9" name="Group 7">
            <a:extLst>
              <a:ext uri="{FF2B5EF4-FFF2-40B4-BE49-F238E27FC236}">
                <a16:creationId xmlns:a16="http://schemas.microsoft.com/office/drawing/2014/main" id="{E0456577-D079-480D-99B1-A1660AF3D41C}"/>
              </a:ext>
            </a:extLst>
          </p:cNvPr>
          <p:cNvGrpSpPr>
            <a:grpSpLocks/>
          </p:cNvGrpSpPr>
          <p:nvPr/>
        </p:nvGrpSpPr>
        <p:grpSpPr bwMode="auto">
          <a:xfrm>
            <a:off x="3617976" y="1879170"/>
            <a:ext cx="1708150" cy="506413"/>
            <a:chOff x="1296" y="2044"/>
            <a:chExt cx="1076" cy="319"/>
          </a:xfrm>
        </p:grpSpPr>
        <p:sp>
          <p:nvSpPr>
            <p:cNvPr id="12" name="Text Box 10">
              <a:extLst>
                <a:ext uri="{FF2B5EF4-FFF2-40B4-BE49-F238E27FC236}">
                  <a16:creationId xmlns:a16="http://schemas.microsoft.com/office/drawing/2014/main" id="{872D0262-7CF3-4D79-AE01-FC92B08DDD7F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256" y="2072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3" name="Text Box 11">
              <a:extLst>
                <a:ext uri="{FF2B5EF4-FFF2-40B4-BE49-F238E27FC236}">
                  <a16:creationId xmlns:a16="http://schemas.microsoft.com/office/drawing/2014/main" id="{5CFF4BAE-0CC8-46EF-96D6-9BCCF371CFD6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2044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3056176-4FAD-48C6-ABA4-9A3B611B36AB}"/>
              </a:ext>
            </a:extLst>
          </p:cNvPr>
          <p:cNvSpPr/>
          <p:nvPr/>
        </p:nvSpPr>
        <p:spPr>
          <a:xfrm>
            <a:off x="936787" y="1854238"/>
            <a:ext cx="10357808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Century Gothic" panose="020B0502020202020204" pitchFamily="34" charset="0"/>
              </a:rPr>
              <a:t>- Развивать межполушарное взаимодействие;</a:t>
            </a:r>
          </a:p>
          <a:p>
            <a:pPr algn="just">
              <a:buFontTx/>
              <a:buChar char="-"/>
            </a:pPr>
            <a:r>
              <a:rPr lang="ru-RU" sz="2800" dirty="0">
                <a:latin typeface="Century Gothic" panose="020B0502020202020204" pitchFamily="34" charset="0"/>
              </a:rPr>
              <a:t> Развивать мелкую моторику;</a:t>
            </a:r>
          </a:p>
          <a:p>
            <a:pPr algn="just">
              <a:buFontTx/>
              <a:buChar char="-"/>
            </a:pPr>
            <a:r>
              <a:rPr lang="ru-RU" sz="2800" dirty="0">
                <a:latin typeface="Century Gothic" panose="020B0502020202020204" pitchFamily="34" charset="0"/>
              </a:rPr>
              <a:t> Развивать координацию обеих рук и зрительно-двигательную   координацию;</a:t>
            </a:r>
          </a:p>
          <a:p>
            <a:pPr algn="just">
              <a:buFontTx/>
              <a:buChar char="-"/>
            </a:pPr>
            <a:r>
              <a:rPr lang="ru-RU" sz="2800" dirty="0">
                <a:latin typeface="Century Gothic" panose="020B0502020202020204" pitchFamily="34" charset="0"/>
              </a:rPr>
              <a:t> Развивать познавательные процессы и функции: восприятие, внимание, память, мышление;</a:t>
            </a:r>
          </a:p>
          <a:p>
            <a:pPr algn="just">
              <a:buFontTx/>
              <a:buChar char="-"/>
            </a:pPr>
            <a:r>
              <a:rPr lang="ru-RU" sz="2800" dirty="0">
                <a:latin typeface="Century Gothic" panose="020B0502020202020204" pitchFamily="34" charset="0"/>
              </a:rPr>
              <a:t> Способствовать повышению устойчивости и концентрации внимания.</a:t>
            </a:r>
          </a:p>
          <a:p>
            <a:endParaRPr lang="ru-RU" sz="2800" dirty="0">
              <a:latin typeface="Century Gothic (Заголовки)"/>
            </a:endParaRPr>
          </a:p>
          <a:p>
            <a:endParaRPr lang="ru-RU" sz="3600" dirty="0">
              <a:latin typeface="Calibri Light (Заголовки)"/>
            </a:endParaRPr>
          </a:p>
          <a:p>
            <a:br>
              <a:rPr lang="ru-RU" sz="4000" dirty="0">
                <a:latin typeface="Calibri Light (Заголовки)"/>
              </a:rPr>
            </a:br>
            <a:endParaRPr lang="ru-RU" sz="4000" dirty="0">
              <a:latin typeface="Calibri Light (Заголовки)"/>
            </a:endParaRPr>
          </a:p>
        </p:txBody>
      </p:sp>
    </p:spTree>
    <p:extLst>
      <p:ext uri="{BB962C8B-B14F-4D97-AF65-F5344CB8AC3E}">
        <p14:creationId xmlns:p14="http://schemas.microsoft.com/office/powerpoint/2010/main" val="2336343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7">
            <a:extLst>
              <a:ext uri="{FF2B5EF4-FFF2-40B4-BE49-F238E27FC236}">
                <a16:creationId xmlns:a16="http://schemas.microsoft.com/office/drawing/2014/main" id="{E0456577-D079-480D-99B1-A1660AF3D41C}"/>
              </a:ext>
            </a:extLst>
          </p:cNvPr>
          <p:cNvGrpSpPr>
            <a:grpSpLocks/>
          </p:cNvGrpSpPr>
          <p:nvPr/>
        </p:nvGrpSpPr>
        <p:grpSpPr bwMode="auto">
          <a:xfrm>
            <a:off x="3617976" y="1879170"/>
            <a:ext cx="1708150" cy="506413"/>
            <a:chOff x="1296" y="2044"/>
            <a:chExt cx="1076" cy="319"/>
          </a:xfrm>
        </p:grpSpPr>
        <p:sp>
          <p:nvSpPr>
            <p:cNvPr id="12" name="Text Box 10">
              <a:extLst>
                <a:ext uri="{FF2B5EF4-FFF2-40B4-BE49-F238E27FC236}">
                  <a16:creationId xmlns:a16="http://schemas.microsoft.com/office/drawing/2014/main" id="{872D0262-7CF3-4D79-AE01-FC92B08DDD7F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256" y="2072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3" name="Text Box 11">
              <a:extLst>
                <a:ext uri="{FF2B5EF4-FFF2-40B4-BE49-F238E27FC236}">
                  <a16:creationId xmlns:a16="http://schemas.microsoft.com/office/drawing/2014/main" id="{5CFF4BAE-0CC8-46EF-96D6-9BCCF371CFD6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2044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3056176-4FAD-48C6-ABA4-9A3B611B36AB}"/>
              </a:ext>
            </a:extLst>
          </p:cNvPr>
          <p:cNvSpPr/>
          <p:nvPr/>
        </p:nvSpPr>
        <p:spPr>
          <a:xfrm>
            <a:off x="592427" y="663454"/>
            <a:ext cx="10522041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dirty="0">
              <a:latin typeface="Century Gothic (Заголовки)"/>
            </a:endParaRPr>
          </a:p>
          <a:p>
            <a:endParaRPr lang="ru-RU" sz="3600" dirty="0"/>
          </a:p>
          <a:p>
            <a:br>
              <a:rPr lang="ru-RU" sz="4000" dirty="0"/>
            </a:br>
            <a:endParaRPr lang="ru-RU" sz="4000" dirty="0"/>
          </a:p>
        </p:txBody>
      </p:sp>
      <p:graphicFrame>
        <p:nvGraphicFramePr>
          <p:cNvPr id="6" name="Объект 8">
            <a:extLst>
              <a:ext uri="{FF2B5EF4-FFF2-40B4-BE49-F238E27FC236}">
                <a16:creationId xmlns:a16="http://schemas.microsoft.com/office/drawing/2014/main" id="{71F4EFA2-9A16-454B-9883-9D4C5795D3B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8157566"/>
              </p:ext>
            </p:extLst>
          </p:nvPr>
        </p:nvGraphicFramePr>
        <p:xfrm>
          <a:off x="993905" y="1333564"/>
          <a:ext cx="10515600" cy="50176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C1E24036-DF15-402E-83BA-A7C9CB13B9B4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14170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/>
              <a:t>Динамический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/>
              <a:t>анализ</a:t>
            </a:r>
          </a:p>
        </p:txBody>
      </p:sp>
    </p:spTree>
    <p:extLst>
      <p:ext uri="{BB962C8B-B14F-4D97-AF65-F5344CB8AC3E}">
        <p14:creationId xmlns:p14="http://schemas.microsoft.com/office/powerpoint/2010/main" val="2699336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7">
            <a:extLst>
              <a:ext uri="{FF2B5EF4-FFF2-40B4-BE49-F238E27FC236}">
                <a16:creationId xmlns:a16="http://schemas.microsoft.com/office/drawing/2014/main" id="{E0456577-D079-480D-99B1-A1660AF3D41C}"/>
              </a:ext>
            </a:extLst>
          </p:cNvPr>
          <p:cNvGrpSpPr>
            <a:grpSpLocks/>
          </p:cNvGrpSpPr>
          <p:nvPr/>
        </p:nvGrpSpPr>
        <p:grpSpPr bwMode="auto">
          <a:xfrm>
            <a:off x="3617976" y="1879170"/>
            <a:ext cx="1708150" cy="506413"/>
            <a:chOff x="1296" y="2044"/>
            <a:chExt cx="1076" cy="319"/>
          </a:xfrm>
        </p:grpSpPr>
        <p:sp>
          <p:nvSpPr>
            <p:cNvPr id="12" name="Text Box 10">
              <a:extLst>
                <a:ext uri="{FF2B5EF4-FFF2-40B4-BE49-F238E27FC236}">
                  <a16:creationId xmlns:a16="http://schemas.microsoft.com/office/drawing/2014/main" id="{872D0262-7CF3-4D79-AE01-FC92B08DDD7F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256" y="2072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3" name="Text Box 11">
              <a:extLst>
                <a:ext uri="{FF2B5EF4-FFF2-40B4-BE49-F238E27FC236}">
                  <a16:creationId xmlns:a16="http://schemas.microsoft.com/office/drawing/2014/main" id="{5CFF4BAE-0CC8-46EF-96D6-9BCCF371CFD6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2044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3056176-4FAD-48C6-ABA4-9A3B611B36AB}"/>
              </a:ext>
            </a:extLst>
          </p:cNvPr>
          <p:cNvSpPr/>
          <p:nvPr/>
        </p:nvSpPr>
        <p:spPr>
          <a:xfrm>
            <a:off x="649838" y="1619413"/>
            <a:ext cx="10673919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dirty="0">
                <a:latin typeface="Century Gothic" panose="020B0502020202020204" pitchFamily="34" charset="0"/>
              </a:rPr>
              <a:t>Коррекционно-развивающая работа с использованием методов кинезиологии проводилась у детей с ограниченными возможностями здоровья, имеющими </a:t>
            </a:r>
            <a:r>
              <a:rPr lang="ru-RU" sz="3600" u="sng" dirty="0">
                <a:latin typeface="Century Gothic" panose="020B0502020202020204" pitchFamily="34" charset="0"/>
              </a:rPr>
              <a:t>тяжелые нарушения речевого развития.</a:t>
            </a:r>
          </a:p>
          <a:p>
            <a:endParaRPr lang="ru-RU" sz="3600" dirty="0"/>
          </a:p>
          <a:p>
            <a:br>
              <a:rPr lang="ru-RU" sz="4000" dirty="0"/>
            </a:b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337181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7">
            <a:extLst>
              <a:ext uri="{FF2B5EF4-FFF2-40B4-BE49-F238E27FC236}">
                <a16:creationId xmlns:a16="http://schemas.microsoft.com/office/drawing/2014/main" id="{E0456577-D079-480D-99B1-A1660AF3D41C}"/>
              </a:ext>
            </a:extLst>
          </p:cNvPr>
          <p:cNvGrpSpPr>
            <a:grpSpLocks/>
          </p:cNvGrpSpPr>
          <p:nvPr/>
        </p:nvGrpSpPr>
        <p:grpSpPr bwMode="auto">
          <a:xfrm>
            <a:off x="3965706" y="1901394"/>
            <a:ext cx="1708150" cy="506413"/>
            <a:chOff x="1296" y="2044"/>
            <a:chExt cx="1076" cy="319"/>
          </a:xfrm>
        </p:grpSpPr>
        <p:sp>
          <p:nvSpPr>
            <p:cNvPr id="12" name="Text Box 10">
              <a:extLst>
                <a:ext uri="{FF2B5EF4-FFF2-40B4-BE49-F238E27FC236}">
                  <a16:creationId xmlns:a16="http://schemas.microsoft.com/office/drawing/2014/main" id="{872D0262-7CF3-4D79-AE01-FC92B08DDD7F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256" y="2072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3" name="Text Box 11">
              <a:extLst>
                <a:ext uri="{FF2B5EF4-FFF2-40B4-BE49-F238E27FC236}">
                  <a16:creationId xmlns:a16="http://schemas.microsoft.com/office/drawing/2014/main" id="{5CFF4BAE-0CC8-46EF-96D6-9BCCF371CFD6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2044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3056176-4FAD-48C6-ABA4-9A3B611B36AB}"/>
              </a:ext>
            </a:extLst>
          </p:cNvPr>
          <p:cNvSpPr/>
          <p:nvPr/>
        </p:nvSpPr>
        <p:spPr>
          <a:xfrm>
            <a:off x="938073" y="1102578"/>
            <a:ext cx="10673919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u="sng" dirty="0">
              <a:latin typeface="Century Gothic (Заголовки)"/>
            </a:endParaRPr>
          </a:p>
          <a:p>
            <a:endParaRPr lang="ru-RU" sz="3600" dirty="0"/>
          </a:p>
          <a:p>
            <a:br>
              <a:rPr lang="ru-RU" sz="4000" dirty="0"/>
            </a:br>
            <a:endParaRPr lang="ru-RU" sz="4000" dirty="0"/>
          </a:p>
        </p:txBody>
      </p:sp>
      <p:sp>
        <p:nvSpPr>
          <p:cNvPr id="2" name="Овал 1"/>
          <p:cNvSpPr/>
          <p:nvPr/>
        </p:nvSpPr>
        <p:spPr>
          <a:xfrm>
            <a:off x="3302788" y="1102578"/>
            <a:ext cx="4972532" cy="15323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/>
              <a:t>Комплексный</a:t>
            </a:r>
          </a:p>
          <a:p>
            <a:pPr algn="ctr"/>
            <a:r>
              <a:rPr lang="ru-RU" sz="3600" dirty="0"/>
              <a:t>подход</a:t>
            </a:r>
          </a:p>
        </p:txBody>
      </p:sp>
      <p:sp>
        <p:nvSpPr>
          <p:cNvPr id="4" name="Овал 3"/>
          <p:cNvSpPr/>
          <p:nvPr/>
        </p:nvSpPr>
        <p:spPr>
          <a:xfrm>
            <a:off x="1893194" y="4365938"/>
            <a:ext cx="2072512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Психолог</a:t>
            </a:r>
          </a:p>
        </p:txBody>
      </p:sp>
      <p:sp>
        <p:nvSpPr>
          <p:cNvPr id="8" name="Овал 7"/>
          <p:cNvSpPr/>
          <p:nvPr/>
        </p:nvSpPr>
        <p:spPr>
          <a:xfrm>
            <a:off x="4933813" y="4426040"/>
            <a:ext cx="2458659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Дефектолог</a:t>
            </a:r>
          </a:p>
        </p:txBody>
      </p:sp>
      <p:sp>
        <p:nvSpPr>
          <p:cNvPr id="10" name="Овал 9"/>
          <p:cNvSpPr/>
          <p:nvPr/>
        </p:nvSpPr>
        <p:spPr>
          <a:xfrm>
            <a:off x="8138507" y="4365938"/>
            <a:ext cx="2072512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Логопед</a:t>
            </a:r>
          </a:p>
        </p:txBody>
      </p:sp>
      <p:sp>
        <p:nvSpPr>
          <p:cNvPr id="5" name="Стрелка вниз 4"/>
          <p:cNvSpPr/>
          <p:nvPr/>
        </p:nvSpPr>
        <p:spPr>
          <a:xfrm rot="12876994">
            <a:off x="3386828" y="2946731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 rot="10800000">
            <a:off x="5853684" y="3241168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 rot="8973837">
            <a:off x="8166648" y="2892985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9983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7">
            <a:extLst>
              <a:ext uri="{FF2B5EF4-FFF2-40B4-BE49-F238E27FC236}">
                <a16:creationId xmlns:a16="http://schemas.microsoft.com/office/drawing/2014/main" id="{E0456577-D079-480D-99B1-A1660AF3D41C}"/>
              </a:ext>
            </a:extLst>
          </p:cNvPr>
          <p:cNvGrpSpPr>
            <a:grpSpLocks/>
          </p:cNvGrpSpPr>
          <p:nvPr/>
        </p:nvGrpSpPr>
        <p:grpSpPr bwMode="auto">
          <a:xfrm>
            <a:off x="3965706" y="1901394"/>
            <a:ext cx="1708150" cy="506413"/>
            <a:chOff x="1296" y="2044"/>
            <a:chExt cx="1076" cy="319"/>
          </a:xfrm>
        </p:grpSpPr>
        <p:sp>
          <p:nvSpPr>
            <p:cNvPr id="12" name="Text Box 10">
              <a:extLst>
                <a:ext uri="{FF2B5EF4-FFF2-40B4-BE49-F238E27FC236}">
                  <a16:creationId xmlns:a16="http://schemas.microsoft.com/office/drawing/2014/main" id="{872D0262-7CF3-4D79-AE01-FC92B08DDD7F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256" y="2072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3" name="Text Box 11">
              <a:extLst>
                <a:ext uri="{FF2B5EF4-FFF2-40B4-BE49-F238E27FC236}">
                  <a16:creationId xmlns:a16="http://schemas.microsoft.com/office/drawing/2014/main" id="{5CFF4BAE-0CC8-46EF-96D6-9BCCF371CFD6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2044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3056176-4FAD-48C6-ABA4-9A3B611B36AB}"/>
              </a:ext>
            </a:extLst>
          </p:cNvPr>
          <p:cNvSpPr/>
          <p:nvPr/>
        </p:nvSpPr>
        <p:spPr>
          <a:xfrm>
            <a:off x="938073" y="1102578"/>
            <a:ext cx="10673919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u="sng" dirty="0">
              <a:latin typeface="Century Gothic (Заголовки)"/>
            </a:endParaRPr>
          </a:p>
          <a:p>
            <a:endParaRPr lang="ru-RU" sz="3600" dirty="0"/>
          </a:p>
          <a:p>
            <a:br>
              <a:rPr lang="ru-RU" sz="4000" dirty="0"/>
            </a:br>
            <a:endParaRPr lang="ru-RU" sz="4000" dirty="0"/>
          </a:p>
        </p:txBody>
      </p:sp>
      <p:sp>
        <p:nvSpPr>
          <p:cNvPr id="2" name="Овал 1"/>
          <p:cNvSpPr/>
          <p:nvPr/>
        </p:nvSpPr>
        <p:spPr>
          <a:xfrm>
            <a:off x="3302788" y="1102578"/>
            <a:ext cx="4972532" cy="15323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Алгоритм работы</a:t>
            </a:r>
          </a:p>
        </p:txBody>
      </p:sp>
      <p:sp>
        <p:nvSpPr>
          <p:cNvPr id="4" name="Овал 3"/>
          <p:cNvSpPr/>
          <p:nvPr/>
        </p:nvSpPr>
        <p:spPr>
          <a:xfrm>
            <a:off x="95949" y="3681019"/>
            <a:ext cx="3206839" cy="1352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Психолог вводит упражнение</a:t>
            </a:r>
          </a:p>
        </p:txBody>
      </p:sp>
      <p:sp>
        <p:nvSpPr>
          <p:cNvPr id="8" name="Овал 7"/>
          <p:cNvSpPr/>
          <p:nvPr/>
        </p:nvSpPr>
        <p:spPr>
          <a:xfrm>
            <a:off x="3548325" y="4168366"/>
            <a:ext cx="4066911" cy="17298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Дефектолог отрабатывает упражнение в работе по развитию когнитивных функций</a:t>
            </a:r>
          </a:p>
        </p:txBody>
      </p:sp>
      <p:sp>
        <p:nvSpPr>
          <p:cNvPr id="10" name="Овал 9"/>
          <p:cNvSpPr/>
          <p:nvPr/>
        </p:nvSpPr>
        <p:spPr>
          <a:xfrm>
            <a:off x="7920507" y="3681018"/>
            <a:ext cx="4082603" cy="19212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Логопед закрепляет упражнение на речевом материале, сочетает  с артикуляторной гимнастикой</a:t>
            </a:r>
          </a:p>
        </p:txBody>
      </p:sp>
      <p:sp>
        <p:nvSpPr>
          <p:cNvPr id="5" name="Стрелка вниз 4"/>
          <p:cNvSpPr/>
          <p:nvPr/>
        </p:nvSpPr>
        <p:spPr>
          <a:xfrm rot="2630404">
            <a:off x="2546849" y="2493308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5339465" y="3044809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 rot="19338505">
            <a:off x="8456891" y="2541301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35095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F33B5F-51AD-452C-A771-E96DE0FE9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0409" y="283336"/>
            <a:ext cx="9571182" cy="1030310"/>
          </a:xfrm>
        </p:spPr>
        <p:txBody>
          <a:bodyPr>
            <a:normAutofit/>
          </a:bodyPr>
          <a:lstStyle/>
          <a:p>
            <a:pPr algn="ctr"/>
            <a:r>
              <a:rPr lang="ru-RU" b="1" dirty="0" err="1">
                <a:latin typeface="Century Gothic (Заголовки)"/>
              </a:rPr>
              <a:t>Кинезиологические</a:t>
            </a:r>
            <a:r>
              <a:rPr lang="ru-RU" b="1" dirty="0">
                <a:latin typeface="Century Gothic (Заголовки)"/>
              </a:rPr>
              <a:t> упражнения</a:t>
            </a:r>
          </a:p>
        </p:txBody>
      </p:sp>
      <p:grpSp>
        <p:nvGrpSpPr>
          <p:cNvPr id="9" name="Group 7">
            <a:extLst>
              <a:ext uri="{FF2B5EF4-FFF2-40B4-BE49-F238E27FC236}">
                <a16:creationId xmlns:a16="http://schemas.microsoft.com/office/drawing/2014/main" id="{E0456577-D079-480D-99B1-A1660AF3D41C}"/>
              </a:ext>
            </a:extLst>
          </p:cNvPr>
          <p:cNvGrpSpPr>
            <a:grpSpLocks/>
          </p:cNvGrpSpPr>
          <p:nvPr/>
        </p:nvGrpSpPr>
        <p:grpSpPr bwMode="auto">
          <a:xfrm>
            <a:off x="3617976" y="1879170"/>
            <a:ext cx="1708150" cy="506413"/>
            <a:chOff x="1296" y="2044"/>
            <a:chExt cx="1076" cy="319"/>
          </a:xfrm>
        </p:grpSpPr>
        <p:sp>
          <p:nvSpPr>
            <p:cNvPr id="12" name="Text Box 10">
              <a:extLst>
                <a:ext uri="{FF2B5EF4-FFF2-40B4-BE49-F238E27FC236}">
                  <a16:creationId xmlns:a16="http://schemas.microsoft.com/office/drawing/2014/main" id="{872D0262-7CF3-4D79-AE01-FC92B08DDD7F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256" y="2072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3" name="Text Box 11">
              <a:extLst>
                <a:ext uri="{FF2B5EF4-FFF2-40B4-BE49-F238E27FC236}">
                  <a16:creationId xmlns:a16="http://schemas.microsoft.com/office/drawing/2014/main" id="{5CFF4BAE-0CC8-46EF-96D6-9BCCF371CFD6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2044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524" y="1138861"/>
            <a:ext cx="3980476" cy="5627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83822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F33B5F-51AD-452C-A771-E96DE0FE9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0409" y="283336"/>
            <a:ext cx="9571182" cy="1030310"/>
          </a:xfrm>
        </p:spPr>
        <p:txBody>
          <a:bodyPr>
            <a:normAutofit/>
          </a:bodyPr>
          <a:lstStyle/>
          <a:p>
            <a:pPr algn="ctr"/>
            <a:r>
              <a:rPr lang="ru-RU" b="1" dirty="0" err="1">
                <a:latin typeface="Century Gothic (Заголовки)"/>
              </a:rPr>
              <a:t>Кинезиологические</a:t>
            </a:r>
            <a:r>
              <a:rPr lang="ru-RU" b="1" dirty="0">
                <a:latin typeface="Century Gothic (Заголовки)"/>
              </a:rPr>
              <a:t> упражнения</a:t>
            </a:r>
          </a:p>
        </p:txBody>
      </p:sp>
      <p:grpSp>
        <p:nvGrpSpPr>
          <p:cNvPr id="9" name="Group 7">
            <a:extLst>
              <a:ext uri="{FF2B5EF4-FFF2-40B4-BE49-F238E27FC236}">
                <a16:creationId xmlns:a16="http://schemas.microsoft.com/office/drawing/2014/main" id="{E0456577-D079-480D-99B1-A1660AF3D41C}"/>
              </a:ext>
            </a:extLst>
          </p:cNvPr>
          <p:cNvGrpSpPr>
            <a:grpSpLocks/>
          </p:cNvGrpSpPr>
          <p:nvPr/>
        </p:nvGrpSpPr>
        <p:grpSpPr bwMode="auto">
          <a:xfrm>
            <a:off x="3617976" y="1879170"/>
            <a:ext cx="1708150" cy="506413"/>
            <a:chOff x="1296" y="2044"/>
            <a:chExt cx="1076" cy="319"/>
          </a:xfrm>
        </p:grpSpPr>
        <p:sp>
          <p:nvSpPr>
            <p:cNvPr id="12" name="Text Box 10">
              <a:extLst>
                <a:ext uri="{FF2B5EF4-FFF2-40B4-BE49-F238E27FC236}">
                  <a16:creationId xmlns:a16="http://schemas.microsoft.com/office/drawing/2014/main" id="{872D0262-7CF3-4D79-AE01-FC92B08DDD7F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256" y="2072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3" name="Text Box 11">
              <a:extLst>
                <a:ext uri="{FF2B5EF4-FFF2-40B4-BE49-F238E27FC236}">
                  <a16:creationId xmlns:a16="http://schemas.microsoft.com/office/drawing/2014/main" id="{5CFF4BAE-0CC8-46EF-96D6-9BCCF371CFD6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2044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126" y="1230857"/>
            <a:ext cx="3980476" cy="562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34855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487</TotalTime>
  <Words>269</Words>
  <Application>Microsoft Office PowerPoint</Application>
  <PresentationFormat>Широкоэкранный</PresentationFormat>
  <Paragraphs>53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Calibri Light (Заголовки)</vt:lpstr>
      <vt:lpstr>Century Gothic</vt:lpstr>
      <vt:lpstr>Century Gothic (Заголовки)</vt:lpstr>
      <vt:lpstr>Times New Roman</vt:lpstr>
      <vt:lpstr>Тема Office</vt:lpstr>
      <vt:lpstr>Кинезиология. Совершенствование речевой функции, познавательной и эмоционально-волевой сфер у детей  с ограниченными возможностями здоровья старшего дошкольного возраста.</vt:lpstr>
      <vt:lpstr>Презентация PowerPoint</vt:lpstr>
      <vt:lpstr>Задачи кинезиологии:</vt:lpstr>
      <vt:lpstr>Презентация PowerPoint</vt:lpstr>
      <vt:lpstr>Презентация PowerPoint</vt:lpstr>
      <vt:lpstr>Презентация PowerPoint</vt:lpstr>
      <vt:lpstr>Презентация PowerPoint</vt:lpstr>
      <vt:lpstr>Кинезиологические упражнения</vt:lpstr>
      <vt:lpstr>Кинезиологические упражнения</vt:lpstr>
      <vt:lpstr>Кинезиологические упражнения</vt:lpstr>
      <vt:lpstr>Кинезиологические упражнения</vt:lpstr>
      <vt:lpstr>Кинезиологические упражнения</vt:lpstr>
      <vt:lpstr>Система оценки достижений</vt:lpstr>
      <vt:lpstr>Результаты работы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user</dc:creator>
  <cp:lastModifiedBy>user</cp:lastModifiedBy>
  <cp:revision>51</cp:revision>
  <dcterms:created xsi:type="dcterms:W3CDTF">2021-04-10T07:14:29Z</dcterms:created>
  <dcterms:modified xsi:type="dcterms:W3CDTF">2023-03-09T13:29:13Z</dcterms:modified>
</cp:coreProperties>
</file>